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0" r:id="rId5"/>
    <p:sldId id="258" r:id="rId6"/>
    <p:sldId id="264" r:id="rId7"/>
    <p:sldId id="261" r:id="rId8"/>
    <p:sldId id="259"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75"/>
    <p:restoredTop sz="96327"/>
  </p:normalViewPr>
  <p:slideViewPr>
    <p:cSldViewPr snapToGrid="0" snapToObjects="1">
      <p:cViewPr varScale="1">
        <p:scale>
          <a:sx n="138" d="100"/>
          <a:sy n="138" d="100"/>
        </p:scale>
        <p:origin x="3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7/8/20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7/8/20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tiff"/></Relationships>
</file>

<file path=ppt/slides/_rels/slide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A250A1-F9A8-604E-BF71-9C48C8456D70}"/>
              </a:ext>
            </a:extLst>
          </p:cNvPr>
          <p:cNvSpPr>
            <a:spLocks noGrp="1"/>
          </p:cNvSpPr>
          <p:nvPr>
            <p:ph type="ctrTitle"/>
          </p:nvPr>
        </p:nvSpPr>
        <p:spPr/>
        <p:txBody>
          <a:bodyPr/>
          <a:lstStyle/>
          <a:p>
            <a:r>
              <a:rPr lang="fr-FR" dirty="0"/>
              <a:t>Tri des déchets issus des repas</a:t>
            </a:r>
          </a:p>
        </p:txBody>
      </p:sp>
      <p:sp>
        <p:nvSpPr>
          <p:cNvPr id="3" name="Sous-titre 2">
            <a:extLst>
              <a:ext uri="{FF2B5EF4-FFF2-40B4-BE49-F238E27FC236}">
                <a16:creationId xmlns:a16="http://schemas.microsoft.com/office/drawing/2014/main" id="{6F7E3836-9F91-3047-9D9D-67D095DC4AA2}"/>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32579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E8E455-CACC-DD4F-9805-582E8569A2CD}"/>
              </a:ext>
            </a:extLst>
          </p:cNvPr>
          <p:cNvSpPr>
            <a:spLocks noGrp="1"/>
          </p:cNvSpPr>
          <p:nvPr>
            <p:ph type="title"/>
          </p:nvPr>
        </p:nvSpPr>
        <p:spPr>
          <a:xfrm>
            <a:off x="1687669" y="624110"/>
            <a:ext cx="4137059" cy="1280890"/>
          </a:xfrm>
        </p:spPr>
        <p:txBody>
          <a:bodyPr>
            <a:normAutofit/>
          </a:bodyPr>
          <a:lstStyle/>
          <a:p>
            <a:r>
              <a:rPr lang="fr-FR" sz="3200"/>
              <a:t>Compost </a:t>
            </a:r>
          </a:p>
        </p:txBody>
      </p:sp>
      <p:sp>
        <p:nvSpPr>
          <p:cNvPr id="9" name="Content Placeholder 8">
            <a:extLst>
              <a:ext uri="{FF2B5EF4-FFF2-40B4-BE49-F238E27FC236}">
                <a16:creationId xmlns:a16="http://schemas.microsoft.com/office/drawing/2014/main" id="{F3815A09-4E7D-47AE-8023-60923D4C1985}"/>
              </a:ext>
            </a:extLst>
          </p:cNvPr>
          <p:cNvSpPr>
            <a:spLocks noGrp="1"/>
          </p:cNvSpPr>
          <p:nvPr>
            <p:ph idx="1"/>
          </p:nvPr>
        </p:nvSpPr>
        <p:spPr>
          <a:xfrm>
            <a:off x="1683956" y="2133600"/>
            <a:ext cx="4140772" cy="3777622"/>
          </a:xfrm>
        </p:spPr>
        <p:txBody>
          <a:bodyPr>
            <a:normAutofit/>
          </a:bodyPr>
          <a:lstStyle/>
          <a:p>
            <a:r>
              <a:rPr lang="fr-CA" dirty="0"/>
              <a:t>Le papier carton et le papier sont compostables, et sont autorisés. </a:t>
            </a:r>
          </a:p>
          <a:p>
            <a:r>
              <a:rPr lang="fr-CA" dirty="0"/>
              <a:t>Il n’y a pas de précaution particulière concernant ce type de résidus</a:t>
            </a:r>
          </a:p>
          <a:p>
            <a:r>
              <a:rPr lang="fr-CA" dirty="0">
                <a:solidFill>
                  <a:srgbClr val="000000"/>
                </a:solidFill>
              </a:rPr>
              <a:t>On retrouve deux grands types de déchets compostables issus des repas : </a:t>
            </a:r>
          </a:p>
          <a:p>
            <a:pPr lvl="1"/>
            <a:r>
              <a:rPr lang="fr-CA" dirty="0">
                <a:solidFill>
                  <a:srgbClr val="000000"/>
                </a:solidFill>
              </a:rPr>
              <a:t>Les fibres, </a:t>
            </a:r>
          </a:p>
          <a:p>
            <a:pPr lvl="1"/>
            <a:r>
              <a:rPr lang="fr-CA" dirty="0">
                <a:solidFill>
                  <a:srgbClr val="000000"/>
                </a:solidFill>
              </a:rPr>
              <a:t>Les restes de tables</a:t>
            </a:r>
          </a:p>
        </p:txBody>
      </p:sp>
      <p:pic>
        <p:nvPicPr>
          <p:cNvPr id="5" name="Espace réservé du contenu 4" descr="Main ouverte avec plante">
            <a:extLst>
              <a:ext uri="{FF2B5EF4-FFF2-40B4-BE49-F238E27FC236}">
                <a16:creationId xmlns:a16="http://schemas.microsoft.com/office/drawing/2014/main" id="{87303DBC-B557-244E-B1A0-4468EAD10EF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2559358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00628F-2491-1441-81DA-AB111297911F}"/>
              </a:ext>
            </a:extLst>
          </p:cNvPr>
          <p:cNvSpPr>
            <a:spLocks noGrp="1"/>
          </p:cNvSpPr>
          <p:nvPr>
            <p:ph type="title"/>
          </p:nvPr>
        </p:nvSpPr>
        <p:spPr>
          <a:xfrm>
            <a:off x="1687669" y="624110"/>
            <a:ext cx="4137059" cy="1280890"/>
          </a:xfrm>
        </p:spPr>
        <p:txBody>
          <a:bodyPr>
            <a:normAutofit/>
          </a:bodyPr>
          <a:lstStyle/>
          <a:p>
            <a:r>
              <a:rPr lang="fr-FR" sz="3200"/>
              <a:t>Fibre</a:t>
            </a:r>
          </a:p>
        </p:txBody>
      </p:sp>
      <p:sp>
        <p:nvSpPr>
          <p:cNvPr id="3" name="Espace réservé du contenu 2">
            <a:extLst>
              <a:ext uri="{FF2B5EF4-FFF2-40B4-BE49-F238E27FC236}">
                <a16:creationId xmlns:a16="http://schemas.microsoft.com/office/drawing/2014/main" id="{8B38DC32-DFAD-5A48-B559-0372E902701C}"/>
              </a:ext>
            </a:extLst>
          </p:cNvPr>
          <p:cNvSpPr>
            <a:spLocks noGrp="1"/>
          </p:cNvSpPr>
          <p:nvPr>
            <p:ph idx="1"/>
          </p:nvPr>
        </p:nvSpPr>
        <p:spPr>
          <a:xfrm>
            <a:off x="1683956" y="2133600"/>
            <a:ext cx="4140772" cy="3777622"/>
          </a:xfrm>
        </p:spPr>
        <p:txBody>
          <a:bodyPr>
            <a:normAutofit/>
          </a:bodyPr>
          <a:lstStyle/>
          <a:p>
            <a:r>
              <a:rPr lang="fr-CA">
                <a:solidFill>
                  <a:srgbClr val="000000"/>
                </a:solidFill>
              </a:rPr>
              <a:t>Papiers-mouchoirs,  Essuie-tout,  Papier à main,  papier parchemin, papiers et cartons cirés ou non,  Papiers et cartons souillés non plastifiés</a:t>
            </a:r>
          </a:p>
          <a:p>
            <a:endParaRPr lang="fr-FR">
              <a:solidFill>
                <a:srgbClr val="000000"/>
              </a:solidFill>
            </a:endParaRPr>
          </a:p>
        </p:txBody>
      </p:sp>
      <p:pic>
        <p:nvPicPr>
          <p:cNvPr id="5" name="Image 4" descr="Une image contenant table&#10;&#10;Description générée automatiquement">
            <a:extLst>
              <a:ext uri="{FF2B5EF4-FFF2-40B4-BE49-F238E27FC236}">
                <a16:creationId xmlns:a16="http://schemas.microsoft.com/office/drawing/2014/main" id="{8F459111-9D64-704A-8723-7907307ACFC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391" b="91250" l="2707" r="95898">
                        <a14:foregroundMark x1="6727" y1="42813" x2="6481" y2="68906"/>
                        <a14:foregroundMark x1="6973" y1="70391" x2="6973" y2="62266"/>
                        <a14:foregroundMark x1="31747" y1="91406" x2="38228" y2="90703"/>
                        <a14:foregroundMark x1="91961" y1="66641" x2="92207" y2="38359"/>
                        <a14:foregroundMark x1="92207" y1="38359" x2="84578" y2="34219"/>
                        <a14:foregroundMark x1="28958" y1="41094" x2="59803" y2="30703"/>
                        <a14:foregroundMark x1="30353" y1="43047" x2="62346" y2="32734"/>
                        <a14:foregroundMark x1="29696" y1="45703" x2="57506" y2="41719"/>
                        <a14:foregroundMark x1="57506" y1="41719" x2="27974" y2="52266"/>
                        <a14:foregroundMark x1="27974" y1="52266" x2="49467" y2="35391"/>
                        <a14:foregroundMark x1="49467" y1="35391" x2="42248" y2="44141"/>
                        <a14:foregroundMark x1="42248" y1="44141" x2="60459" y2="37266"/>
                        <a14:foregroundMark x1="60459" y1="37266" x2="56276" y2="38672"/>
                        <a14:foregroundMark x1="50533" y1="41328" x2="50533" y2="41328"/>
                        <a14:foregroundMark x1="59967" y1="36016" x2="62182" y2="17734"/>
                        <a14:foregroundMark x1="62182" y1="17734" x2="63249" y2="15078"/>
                        <a14:foregroundMark x1="60705" y1="36250" x2="60705" y2="36250"/>
                        <a14:foregroundMark x1="46842" y1="26953" x2="47252" y2="17266"/>
                        <a14:foregroundMark x1="47252" y1="17266" x2="44955" y2="7969"/>
                        <a14:foregroundMark x1="44955" y1="7969" x2="56030" y2="23281"/>
                        <a14:foregroundMark x1="56030" y1="23281" x2="50943" y2="32266"/>
                        <a14:foregroundMark x1="35685" y1="36875" x2="25759" y2="18359"/>
                        <a14:foregroundMark x1="25759" y1="18359" x2="35849" y2="16250"/>
                        <a14:foregroundMark x1="35849" y1="16250" x2="40935" y2="24375"/>
                        <a14:foregroundMark x1="40935" y1="24375" x2="41263" y2="30938"/>
                        <a14:foregroundMark x1="40115" y1="12656" x2="40115" y2="12656"/>
                        <a14:foregroundMark x1="40115" y1="12656" x2="40115" y2="12656"/>
                        <a14:foregroundMark x1="41263" y1="5391" x2="41263" y2="5391"/>
                        <a14:foregroundMark x1="57260" y1="15078" x2="57260" y2="15078"/>
                        <a14:foregroundMark x1="2789" y1="63359" x2="2789" y2="63359"/>
                        <a14:foregroundMark x1="95898" y1="41328" x2="95898" y2="41328"/>
                      </a14:backgroundRemoval>
                    </a14:imgEffect>
                  </a14:imgLayer>
                </a14:imgProps>
              </a:ext>
            </a:extLst>
          </a:blip>
          <a:stretch>
            <a:fillRect/>
          </a:stretch>
        </p:blipFill>
        <p:spPr>
          <a:xfrm>
            <a:off x="6318491" y="645106"/>
            <a:ext cx="4998477" cy="5247747"/>
          </a:xfrm>
          <a:prstGeom prst="rect">
            <a:avLst/>
          </a:prstGeom>
        </p:spPr>
      </p:pic>
    </p:spTree>
    <p:extLst>
      <p:ext uri="{BB962C8B-B14F-4D97-AF65-F5344CB8AC3E}">
        <p14:creationId xmlns:p14="http://schemas.microsoft.com/office/powerpoint/2010/main" val="2951178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00628F-2491-1441-81DA-AB111297911F}"/>
              </a:ext>
            </a:extLst>
          </p:cNvPr>
          <p:cNvSpPr>
            <a:spLocks noGrp="1"/>
          </p:cNvSpPr>
          <p:nvPr>
            <p:ph type="title"/>
          </p:nvPr>
        </p:nvSpPr>
        <p:spPr>
          <a:xfrm>
            <a:off x="1687669" y="624110"/>
            <a:ext cx="4137059" cy="1280890"/>
          </a:xfrm>
        </p:spPr>
        <p:txBody>
          <a:bodyPr>
            <a:normAutofit/>
          </a:bodyPr>
          <a:lstStyle/>
          <a:p>
            <a:r>
              <a:rPr lang="fr-FR" sz="3200"/>
              <a:t>Reste de table</a:t>
            </a:r>
          </a:p>
        </p:txBody>
      </p:sp>
      <p:sp>
        <p:nvSpPr>
          <p:cNvPr id="3" name="Espace réservé du contenu 2">
            <a:extLst>
              <a:ext uri="{FF2B5EF4-FFF2-40B4-BE49-F238E27FC236}">
                <a16:creationId xmlns:a16="http://schemas.microsoft.com/office/drawing/2014/main" id="{8B38DC32-DFAD-5A48-B559-0372E902701C}"/>
              </a:ext>
            </a:extLst>
          </p:cNvPr>
          <p:cNvSpPr>
            <a:spLocks noGrp="1"/>
          </p:cNvSpPr>
          <p:nvPr>
            <p:ph idx="1"/>
          </p:nvPr>
        </p:nvSpPr>
        <p:spPr>
          <a:xfrm>
            <a:off x="1683956" y="2133600"/>
            <a:ext cx="4140772" cy="3777622"/>
          </a:xfrm>
        </p:spPr>
        <p:txBody>
          <a:bodyPr>
            <a:normAutofit/>
          </a:bodyPr>
          <a:lstStyle/>
          <a:p>
            <a:r>
              <a:rPr lang="fr-CA">
                <a:solidFill>
                  <a:srgbClr val="000000"/>
                </a:solidFill>
              </a:rPr>
              <a:t>Fruits et légumes, pelures, épis de maïs,  Coquilles d’œufs et de noix,  Pains et pâtes alimentaires,  Viandes, os, volailles, poissons,  Fruits de mer cuits et crus,  Produits laitiers,  Café moulu et filtres, sachets de thé et tisane</a:t>
            </a:r>
          </a:p>
          <a:p>
            <a:endParaRPr lang="fr-FR">
              <a:solidFill>
                <a:srgbClr val="000000"/>
              </a:solidFill>
            </a:endParaRPr>
          </a:p>
        </p:txBody>
      </p:sp>
      <p:grpSp>
        <p:nvGrpSpPr>
          <p:cNvPr id="26" name="Groupe 25">
            <a:extLst>
              <a:ext uri="{FF2B5EF4-FFF2-40B4-BE49-F238E27FC236}">
                <a16:creationId xmlns:a16="http://schemas.microsoft.com/office/drawing/2014/main" id="{10468EEF-B941-FE4C-BD93-0FCAD6DD739F}"/>
              </a:ext>
            </a:extLst>
          </p:cNvPr>
          <p:cNvGrpSpPr/>
          <p:nvPr/>
        </p:nvGrpSpPr>
        <p:grpSpPr>
          <a:xfrm>
            <a:off x="6091917" y="670228"/>
            <a:ext cx="5451628" cy="5197503"/>
            <a:chOff x="6221178" y="941438"/>
            <a:chExt cx="5193508" cy="4951415"/>
          </a:xfrm>
        </p:grpSpPr>
        <p:pic>
          <p:nvPicPr>
            <p:cNvPr id="27" name="Graphique 26" descr="Pomme">
              <a:extLst>
                <a:ext uri="{FF2B5EF4-FFF2-40B4-BE49-F238E27FC236}">
                  <a16:creationId xmlns:a16="http://schemas.microsoft.com/office/drawing/2014/main" id="{7E1E7CA8-BFB4-B443-B7F9-2CE86BE56E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1178" y="941438"/>
              <a:ext cx="2384324" cy="2384324"/>
            </a:xfrm>
            <a:prstGeom prst="rect">
              <a:avLst/>
            </a:prstGeom>
          </p:spPr>
        </p:pic>
        <p:pic>
          <p:nvPicPr>
            <p:cNvPr id="28" name="Graphique 27" descr="Cuisse de poulet">
              <a:extLst>
                <a:ext uri="{FF2B5EF4-FFF2-40B4-BE49-F238E27FC236}">
                  <a16:creationId xmlns:a16="http://schemas.microsoft.com/office/drawing/2014/main" id="{DAE9D391-FD9F-2844-84F3-7482BE6508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0362" y="941438"/>
              <a:ext cx="2384324" cy="2384324"/>
            </a:xfrm>
            <a:prstGeom prst="rect">
              <a:avLst/>
            </a:prstGeom>
          </p:spPr>
        </p:pic>
        <p:pic>
          <p:nvPicPr>
            <p:cNvPr id="30" name="Graphique 29" descr="Poisson">
              <a:extLst>
                <a:ext uri="{FF2B5EF4-FFF2-40B4-BE49-F238E27FC236}">
                  <a16:creationId xmlns:a16="http://schemas.microsoft.com/office/drawing/2014/main" id="{566D712C-3B1A-8C4B-AAA8-F3D5059D54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21178" y="3508529"/>
              <a:ext cx="2384324" cy="2384324"/>
            </a:xfrm>
            <a:prstGeom prst="rect">
              <a:avLst/>
            </a:prstGeom>
          </p:spPr>
        </p:pic>
        <p:pic>
          <p:nvPicPr>
            <p:cNvPr id="32" name="Graphique 31" descr="Pizza">
              <a:extLst>
                <a:ext uri="{FF2B5EF4-FFF2-40B4-BE49-F238E27FC236}">
                  <a16:creationId xmlns:a16="http://schemas.microsoft.com/office/drawing/2014/main" id="{F890F244-981F-374D-AB96-3B902815F4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0362" y="3508529"/>
              <a:ext cx="2384324" cy="2384324"/>
            </a:xfrm>
            <a:prstGeom prst="rect">
              <a:avLst/>
            </a:prstGeom>
          </p:spPr>
        </p:pic>
      </p:grpSp>
    </p:spTree>
    <p:extLst>
      <p:ext uri="{BB962C8B-B14F-4D97-AF65-F5344CB8AC3E}">
        <p14:creationId xmlns:p14="http://schemas.microsoft.com/office/powerpoint/2010/main" val="33371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E8E455-CACC-DD4F-9805-582E8569A2CD}"/>
              </a:ext>
            </a:extLst>
          </p:cNvPr>
          <p:cNvSpPr>
            <a:spLocks noGrp="1"/>
          </p:cNvSpPr>
          <p:nvPr>
            <p:ph type="title"/>
          </p:nvPr>
        </p:nvSpPr>
        <p:spPr>
          <a:xfrm>
            <a:off x="1687669" y="624110"/>
            <a:ext cx="4137059" cy="1280890"/>
          </a:xfrm>
        </p:spPr>
        <p:txBody>
          <a:bodyPr>
            <a:normAutofit/>
          </a:bodyPr>
          <a:lstStyle/>
          <a:p>
            <a:r>
              <a:rPr lang="fr-FR" sz="3200" dirty="0"/>
              <a:t>Recyclage </a:t>
            </a:r>
          </a:p>
        </p:txBody>
      </p:sp>
      <p:sp>
        <p:nvSpPr>
          <p:cNvPr id="9" name="Espace réservé du contenu 8">
            <a:extLst>
              <a:ext uri="{FF2B5EF4-FFF2-40B4-BE49-F238E27FC236}">
                <a16:creationId xmlns:a16="http://schemas.microsoft.com/office/drawing/2014/main" id="{752BF16F-62D9-B74F-B196-DC76E1B96563}"/>
              </a:ext>
            </a:extLst>
          </p:cNvPr>
          <p:cNvSpPr>
            <a:spLocks noGrp="1"/>
          </p:cNvSpPr>
          <p:nvPr>
            <p:ph idx="1"/>
          </p:nvPr>
        </p:nvSpPr>
        <p:spPr>
          <a:xfrm>
            <a:off x="1683956" y="2133600"/>
            <a:ext cx="4140772" cy="3777622"/>
          </a:xfrm>
        </p:spPr>
        <p:txBody>
          <a:bodyPr>
            <a:normAutofit fontScale="85000" lnSpcReduction="10000"/>
          </a:bodyPr>
          <a:lstStyle/>
          <a:p>
            <a:pPr>
              <a:lnSpc>
                <a:spcPct val="170000"/>
              </a:lnSpc>
            </a:pPr>
            <a:r>
              <a:rPr lang="fr-CA" dirty="0"/>
              <a:t>Les contenants qui ont été utilisé doivent être rincés, sinon ils risquent de souiller les autres matières présentes. De même, il faut s’assurer que les contenants soient vides. </a:t>
            </a:r>
          </a:p>
          <a:p>
            <a:pPr>
              <a:lnSpc>
                <a:spcPct val="170000"/>
              </a:lnSpc>
            </a:pPr>
            <a:r>
              <a:rPr lang="fr-CA" dirty="0"/>
              <a:t>Les pellicules plastiques devraient de préférence être rassemblé dans un même sac (transparent) et fermé afin d’éviter toute propagation.</a:t>
            </a:r>
            <a:endParaRPr lang="fr-FR" dirty="0">
              <a:solidFill>
                <a:srgbClr val="000000"/>
              </a:solidFill>
            </a:endParaRPr>
          </a:p>
        </p:txBody>
      </p:sp>
      <p:pic>
        <p:nvPicPr>
          <p:cNvPr id="7" name="Graphique 6" descr="Symbole de recyclage">
            <a:extLst>
              <a:ext uri="{FF2B5EF4-FFF2-40B4-BE49-F238E27FC236}">
                <a16:creationId xmlns:a16="http://schemas.microsoft.com/office/drawing/2014/main" id="{7E9B4569-37C7-3342-941D-409F2CD65A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210648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00628F-2491-1441-81DA-AB111297911F}"/>
              </a:ext>
            </a:extLst>
          </p:cNvPr>
          <p:cNvSpPr>
            <a:spLocks noGrp="1"/>
          </p:cNvSpPr>
          <p:nvPr>
            <p:ph type="title"/>
          </p:nvPr>
        </p:nvSpPr>
        <p:spPr/>
        <p:txBody>
          <a:bodyPr/>
          <a:lstStyle/>
          <a:p>
            <a:r>
              <a:rPr lang="fr-FR" dirty="0"/>
              <a:t>Plastiques</a:t>
            </a:r>
          </a:p>
        </p:txBody>
      </p:sp>
      <p:sp>
        <p:nvSpPr>
          <p:cNvPr id="3" name="Espace réservé du contenu 2">
            <a:extLst>
              <a:ext uri="{FF2B5EF4-FFF2-40B4-BE49-F238E27FC236}">
                <a16:creationId xmlns:a16="http://schemas.microsoft.com/office/drawing/2014/main" id="{8B38DC32-DFAD-5A48-B559-0372E902701C}"/>
              </a:ext>
            </a:extLst>
          </p:cNvPr>
          <p:cNvSpPr>
            <a:spLocks noGrp="1"/>
          </p:cNvSpPr>
          <p:nvPr>
            <p:ph idx="1"/>
          </p:nvPr>
        </p:nvSpPr>
        <p:spPr/>
        <p:txBody>
          <a:bodyPr/>
          <a:lstStyle/>
          <a:p>
            <a:pPr>
              <a:lnSpc>
                <a:spcPct val="150000"/>
              </a:lnSpc>
            </a:pPr>
            <a:r>
              <a:rPr lang="fr-FR" dirty="0"/>
              <a:t>Souple : </a:t>
            </a:r>
            <a:r>
              <a:rPr lang="fr-CA" dirty="0"/>
              <a:t>tous les sacs, emballages et pellicules plastique (Saran </a:t>
            </a:r>
            <a:r>
              <a:rPr lang="fr-CA" dirty="0" err="1"/>
              <a:t>WrapMC</a:t>
            </a:r>
            <a:r>
              <a:rPr lang="fr-CA" dirty="0"/>
              <a:t>), propres, avec ou sans logo</a:t>
            </a:r>
            <a:endParaRPr lang="fr-FR" dirty="0"/>
          </a:p>
          <a:p>
            <a:pPr>
              <a:lnSpc>
                <a:spcPct val="150000"/>
              </a:lnSpc>
            </a:pPr>
            <a:r>
              <a:rPr lang="fr-FR" dirty="0"/>
              <a:t>Dur : </a:t>
            </a:r>
            <a:r>
              <a:rPr lang="fr-CA" dirty="0"/>
              <a:t>tout élément de plastique avec ou sans logo, Contenants, bouteilles, emballages et vaisselle en plastique propres, Contenants alimentaires en styromousse propres, Couvercles et bouchons sur le contenant </a:t>
            </a:r>
            <a:endParaRPr lang="fr-FR" dirty="0"/>
          </a:p>
        </p:txBody>
      </p:sp>
    </p:spTree>
    <p:extLst>
      <p:ext uri="{BB962C8B-B14F-4D97-AF65-F5344CB8AC3E}">
        <p14:creationId xmlns:p14="http://schemas.microsoft.com/office/powerpoint/2010/main" val="2148848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00628F-2491-1441-81DA-AB111297911F}"/>
              </a:ext>
            </a:extLst>
          </p:cNvPr>
          <p:cNvSpPr>
            <a:spLocks noGrp="1"/>
          </p:cNvSpPr>
          <p:nvPr>
            <p:ph type="title"/>
          </p:nvPr>
        </p:nvSpPr>
        <p:spPr>
          <a:xfrm>
            <a:off x="1687669" y="624110"/>
            <a:ext cx="4137059" cy="1280890"/>
          </a:xfrm>
        </p:spPr>
        <p:txBody>
          <a:bodyPr>
            <a:normAutofit/>
          </a:bodyPr>
          <a:lstStyle/>
          <a:p>
            <a:r>
              <a:rPr lang="fr-FR" sz="3200"/>
              <a:t>Cartons et métaux</a:t>
            </a:r>
          </a:p>
        </p:txBody>
      </p:sp>
      <p:sp>
        <p:nvSpPr>
          <p:cNvPr id="3" name="Espace réservé du contenu 2">
            <a:extLst>
              <a:ext uri="{FF2B5EF4-FFF2-40B4-BE49-F238E27FC236}">
                <a16:creationId xmlns:a16="http://schemas.microsoft.com/office/drawing/2014/main" id="{8B38DC32-DFAD-5A48-B559-0372E902701C}"/>
              </a:ext>
            </a:extLst>
          </p:cNvPr>
          <p:cNvSpPr>
            <a:spLocks noGrp="1"/>
          </p:cNvSpPr>
          <p:nvPr>
            <p:ph idx="1"/>
          </p:nvPr>
        </p:nvSpPr>
        <p:spPr>
          <a:xfrm>
            <a:off x="1683956" y="2133600"/>
            <a:ext cx="4140772" cy="3777622"/>
          </a:xfrm>
        </p:spPr>
        <p:txBody>
          <a:bodyPr>
            <a:normAutofit/>
          </a:bodyPr>
          <a:lstStyle/>
          <a:p>
            <a:r>
              <a:rPr lang="fr-CA" sz="1600">
                <a:solidFill>
                  <a:schemeClr val="tx1"/>
                </a:solidFill>
              </a:rPr>
              <a:t>Papiers métallisés (ex. : emballages cadeaux), Contenants de lait ou de jus (Tetra Pak), Papiers et cartons avec plastique (ex. : enveloppes à fenêtre)</a:t>
            </a:r>
          </a:p>
          <a:p>
            <a:r>
              <a:rPr lang="fr-CA" sz="1600">
                <a:solidFill>
                  <a:schemeClr val="tx1"/>
                </a:solidFill>
              </a:rPr>
              <a:t>Boîtes de conserve et canettes, Assiettes, papier d’aluminium</a:t>
            </a:r>
            <a:endParaRPr lang="fr-FR" sz="1600">
              <a:solidFill>
                <a:schemeClr val="tx1"/>
              </a:solidFill>
            </a:endParaRPr>
          </a:p>
        </p:txBody>
      </p:sp>
      <p:pic>
        <p:nvPicPr>
          <p:cNvPr id="10" name="Image 9" descr="Une image contenant bouteille, tasse, table, café&#10;&#10;Description générée automatiquement">
            <a:extLst>
              <a:ext uri="{FF2B5EF4-FFF2-40B4-BE49-F238E27FC236}">
                <a16:creationId xmlns:a16="http://schemas.microsoft.com/office/drawing/2014/main" id="{E57385D1-74A1-F041-B5CD-03D3C1CD141B}"/>
              </a:ext>
            </a:extLst>
          </p:cNvPr>
          <p:cNvPicPr>
            <a:picLocks noChangeAspect="1"/>
          </p:cNvPicPr>
          <p:nvPr/>
        </p:nvPicPr>
        <p:blipFill rotWithShape="1">
          <a:blip r:embed="rId2"/>
          <a:srcRect l="32922" r="15451" b="1"/>
          <a:stretch/>
        </p:blipFill>
        <p:spPr>
          <a:xfrm>
            <a:off x="6106666" y="623190"/>
            <a:ext cx="2647024" cy="2563582"/>
          </a:xfrm>
          <a:prstGeom prst="rect">
            <a:avLst/>
          </a:prstGeom>
        </p:spPr>
      </p:pic>
      <p:pic>
        <p:nvPicPr>
          <p:cNvPr id="14" name="Image 13" descr="Une image contenant signe&#10;&#10;Description générée automatiquement">
            <a:extLst>
              <a:ext uri="{FF2B5EF4-FFF2-40B4-BE49-F238E27FC236}">
                <a16:creationId xmlns:a16="http://schemas.microsoft.com/office/drawing/2014/main" id="{F952698E-7A2F-F047-905F-05C446D520A4}"/>
              </a:ext>
            </a:extLst>
          </p:cNvPr>
          <p:cNvPicPr>
            <a:picLocks noChangeAspect="1"/>
          </p:cNvPicPr>
          <p:nvPr/>
        </p:nvPicPr>
        <p:blipFill rotWithShape="1">
          <a:blip r:embed="rId3"/>
          <a:srcRect t="20590" r="3" b="13072"/>
          <a:stretch/>
        </p:blipFill>
        <p:spPr>
          <a:xfrm>
            <a:off x="8896519" y="623190"/>
            <a:ext cx="2647024" cy="2563582"/>
          </a:xfrm>
          <a:prstGeom prst="rect">
            <a:avLst/>
          </a:prstGeom>
        </p:spPr>
      </p:pic>
      <p:pic>
        <p:nvPicPr>
          <p:cNvPr id="8" name="Image 7" descr="Une image contenant table, intérieur, assiette, assis&#10;&#10;Description générée automatiquement">
            <a:extLst>
              <a:ext uri="{FF2B5EF4-FFF2-40B4-BE49-F238E27FC236}">
                <a16:creationId xmlns:a16="http://schemas.microsoft.com/office/drawing/2014/main" id="{31962151-0148-AA40-8174-F7E80F851681}"/>
              </a:ext>
            </a:extLst>
          </p:cNvPr>
          <p:cNvPicPr>
            <a:picLocks noChangeAspect="1"/>
          </p:cNvPicPr>
          <p:nvPr/>
        </p:nvPicPr>
        <p:blipFill rotWithShape="1">
          <a:blip r:embed="rId4"/>
          <a:srcRect l="12497" r="10059" b="-3"/>
          <a:stretch/>
        </p:blipFill>
        <p:spPr>
          <a:xfrm>
            <a:off x="6106666" y="3328978"/>
            <a:ext cx="2647024" cy="2563582"/>
          </a:xfrm>
          <a:prstGeom prst="rect">
            <a:avLst/>
          </a:prstGeom>
        </p:spPr>
      </p:pic>
      <p:pic>
        <p:nvPicPr>
          <p:cNvPr id="12" name="Image 11" descr="Une image contenant assis, table&#10;&#10;Description générée automatiquement">
            <a:extLst>
              <a:ext uri="{FF2B5EF4-FFF2-40B4-BE49-F238E27FC236}">
                <a16:creationId xmlns:a16="http://schemas.microsoft.com/office/drawing/2014/main" id="{1F94F017-6C3A-0546-9CD3-5DCAB01ED708}"/>
              </a:ext>
            </a:extLst>
          </p:cNvPr>
          <p:cNvPicPr>
            <a:picLocks noChangeAspect="1"/>
          </p:cNvPicPr>
          <p:nvPr/>
        </p:nvPicPr>
        <p:blipFill rotWithShape="1">
          <a:blip r:embed="rId5"/>
          <a:srcRect r="7" b="3159"/>
          <a:stretch/>
        </p:blipFill>
        <p:spPr>
          <a:xfrm>
            <a:off x="8896519" y="3328978"/>
            <a:ext cx="2647024" cy="2563582"/>
          </a:xfrm>
          <a:prstGeom prst="rect">
            <a:avLst/>
          </a:prstGeom>
        </p:spPr>
      </p:pic>
    </p:spTree>
    <p:extLst>
      <p:ext uri="{BB962C8B-B14F-4D97-AF65-F5344CB8AC3E}">
        <p14:creationId xmlns:p14="http://schemas.microsoft.com/office/powerpoint/2010/main" val="2282609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E8E455-CACC-DD4F-9805-582E8569A2CD}"/>
              </a:ext>
            </a:extLst>
          </p:cNvPr>
          <p:cNvSpPr>
            <a:spLocks noGrp="1"/>
          </p:cNvSpPr>
          <p:nvPr>
            <p:ph type="title"/>
          </p:nvPr>
        </p:nvSpPr>
        <p:spPr>
          <a:xfrm>
            <a:off x="1687669" y="624110"/>
            <a:ext cx="4137059" cy="1280890"/>
          </a:xfrm>
        </p:spPr>
        <p:txBody>
          <a:bodyPr>
            <a:normAutofit/>
          </a:bodyPr>
          <a:lstStyle/>
          <a:p>
            <a:r>
              <a:rPr lang="fr-FR" sz="3200"/>
              <a:t>Déchets</a:t>
            </a:r>
          </a:p>
        </p:txBody>
      </p:sp>
      <p:sp>
        <p:nvSpPr>
          <p:cNvPr id="9" name="Content Placeholder 8">
            <a:extLst>
              <a:ext uri="{FF2B5EF4-FFF2-40B4-BE49-F238E27FC236}">
                <a16:creationId xmlns:a16="http://schemas.microsoft.com/office/drawing/2014/main" id="{67AF48C4-8C10-4C35-A05E-1A8A1F6B6169}"/>
              </a:ext>
            </a:extLst>
          </p:cNvPr>
          <p:cNvSpPr>
            <a:spLocks noGrp="1"/>
          </p:cNvSpPr>
          <p:nvPr>
            <p:ph idx="1"/>
          </p:nvPr>
        </p:nvSpPr>
        <p:spPr>
          <a:xfrm>
            <a:off x="1683956" y="2133600"/>
            <a:ext cx="4140772" cy="3777622"/>
          </a:xfrm>
        </p:spPr>
        <p:txBody>
          <a:bodyPr>
            <a:normAutofit/>
          </a:bodyPr>
          <a:lstStyle/>
          <a:p>
            <a:endParaRPr lang="en-US" dirty="0">
              <a:solidFill>
                <a:srgbClr val="000000"/>
              </a:solidFill>
            </a:endParaRPr>
          </a:p>
        </p:txBody>
      </p:sp>
      <p:pic>
        <p:nvPicPr>
          <p:cNvPr id="5" name="Espace réservé du contenu 4" descr="Ordures">
            <a:extLst>
              <a:ext uri="{FF2B5EF4-FFF2-40B4-BE49-F238E27FC236}">
                <a16:creationId xmlns:a16="http://schemas.microsoft.com/office/drawing/2014/main" id="{2BF646A5-1E23-6143-BD92-4ADED1B37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3856" y="645106"/>
            <a:ext cx="5247747" cy="5247747"/>
          </a:xfrm>
          <a:prstGeom prst="rect">
            <a:avLst/>
          </a:prstGeom>
        </p:spPr>
      </p:pic>
    </p:spTree>
    <p:extLst>
      <p:ext uri="{BB962C8B-B14F-4D97-AF65-F5344CB8AC3E}">
        <p14:creationId xmlns:p14="http://schemas.microsoft.com/office/powerpoint/2010/main" val="2452100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89D99B-3BE9-604C-98AB-819FA393717A}"/>
              </a:ext>
            </a:extLst>
          </p:cNvPr>
          <p:cNvSpPr>
            <a:spLocks noGrp="1"/>
          </p:cNvSpPr>
          <p:nvPr>
            <p:ph type="title"/>
          </p:nvPr>
        </p:nvSpPr>
        <p:spPr>
          <a:xfrm>
            <a:off x="1687669" y="624110"/>
            <a:ext cx="6217840" cy="1280890"/>
          </a:xfrm>
        </p:spPr>
        <p:txBody>
          <a:bodyPr>
            <a:normAutofit/>
          </a:bodyPr>
          <a:lstStyle/>
          <a:p>
            <a:pPr>
              <a:lnSpc>
                <a:spcPct val="90000"/>
              </a:lnSpc>
            </a:pPr>
            <a:r>
              <a:rPr lang="fr-FR" sz="2200" dirty="0"/>
              <a:t>Emballage multi matières, Plastiques souillés</a:t>
            </a:r>
            <a:br>
              <a:rPr lang="fr-FR" sz="2200" dirty="0"/>
            </a:br>
            <a:endParaRPr lang="fr-FR" sz="2200" dirty="0"/>
          </a:p>
        </p:txBody>
      </p:sp>
      <p:sp>
        <p:nvSpPr>
          <p:cNvPr id="3" name="Espace réservé du contenu 2">
            <a:extLst>
              <a:ext uri="{FF2B5EF4-FFF2-40B4-BE49-F238E27FC236}">
                <a16:creationId xmlns:a16="http://schemas.microsoft.com/office/drawing/2014/main" id="{80932090-2F29-C647-B558-FFD8D461D774}"/>
              </a:ext>
            </a:extLst>
          </p:cNvPr>
          <p:cNvSpPr>
            <a:spLocks noGrp="1"/>
          </p:cNvSpPr>
          <p:nvPr>
            <p:ph idx="1"/>
          </p:nvPr>
        </p:nvSpPr>
        <p:spPr>
          <a:xfrm>
            <a:off x="1683956" y="2133600"/>
            <a:ext cx="4140772" cy="3777622"/>
          </a:xfrm>
        </p:spPr>
        <p:txBody>
          <a:bodyPr>
            <a:normAutofit/>
          </a:bodyPr>
          <a:lstStyle/>
          <a:p>
            <a:endParaRPr lang="fr-FR" dirty="0">
              <a:solidFill>
                <a:srgbClr val="000000"/>
              </a:solidFill>
            </a:endParaRPr>
          </a:p>
          <a:p>
            <a:r>
              <a:rPr lang="fr-CA" dirty="0">
                <a:solidFill>
                  <a:srgbClr val="000000"/>
                </a:solidFill>
              </a:rPr>
              <a:t>Produits faits de multiples plastiques ; Plastiques souillés, </a:t>
            </a:r>
          </a:p>
          <a:p>
            <a:r>
              <a:rPr lang="fr-CA" dirty="0">
                <a:solidFill>
                  <a:srgbClr val="000000"/>
                </a:solidFill>
              </a:rPr>
              <a:t>Plastiques métallisés (ex. : sacs de croustilles)</a:t>
            </a:r>
          </a:p>
          <a:p>
            <a:endParaRPr lang="fr-CA" dirty="0">
              <a:solidFill>
                <a:srgbClr val="000000"/>
              </a:solidFill>
            </a:endParaRPr>
          </a:p>
          <a:p>
            <a:endParaRPr lang="fr-FR" dirty="0">
              <a:solidFill>
                <a:srgbClr val="000000"/>
              </a:solidFill>
            </a:endParaRPr>
          </a:p>
        </p:txBody>
      </p:sp>
      <p:pic>
        <p:nvPicPr>
          <p:cNvPr id="5" name="Image 4">
            <a:extLst>
              <a:ext uri="{FF2B5EF4-FFF2-40B4-BE49-F238E27FC236}">
                <a16:creationId xmlns:a16="http://schemas.microsoft.com/office/drawing/2014/main" id="{4B6339F5-E3D8-1B4E-B0A3-3CBC7D6405A0}"/>
              </a:ext>
            </a:extLst>
          </p:cNvPr>
          <p:cNvPicPr>
            <a:picLocks noChangeAspect="1"/>
          </p:cNvPicPr>
          <p:nvPr/>
        </p:nvPicPr>
        <p:blipFill>
          <a:blip r:embed="rId2"/>
          <a:stretch>
            <a:fillRect/>
          </a:stretch>
        </p:blipFill>
        <p:spPr>
          <a:xfrm>
            <a:off x="6196089" y="1631697"/>
            <a:ext cx="5451627" cy="4279525"/>
          </a:xfrm>
          <a:prstGeom prst="rect">
            <a:avLst/>
          </a:prstGeom>
        </p:spPr>
      </p:pic>
    </p:spTree>
    <p:extLst>
      <p:ext uri="{BB962C8B-B14F-4D97-AF65-F5344CB8AC3E}">
        <p14:creationId xmlns:p14="http://schemas.microsoft.com/office/powerpoint/2010/main" val="2097230304"/>
      </p:ext>
    </p:extLst>
  </p:cSld>
  <p:clrMapOvr>
    <a:masterClrMapping/>
  </p:clrMapOvr>
</p:sld>
</file>

<file path=ppt/theme/theme1.xml><?xml version="1.0" encoding="utf-8"?>
<a:theme xmlns:a="http://schemas.openxmlformats.org/drawingml/2006/main" name="Brin">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4</TotalTime>
  <Words>310</Words>
  <Application>Microsoft Macintosh PowerPoint</Application>
  <PresentationFormat>Grand écran</PresentationFormat>
  <Paragraphs>25</Paragraphs>
  <Slides>9</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Century Gothic</vt:lpstr>
      <vt:lpstr>Wingdings 3</vt:lpstr>
      <vt:lpstr>Brin</vt:lpstr>
      <vt:lpstr>Tri des déchets issus des repas</vt:lpstr>
      <vt:lpstr>Compost </vt:lpstr>
      <vt:lpstr>Fibre</vt:lpstr>
      <vt:lpstr>Reste de table</vt:lpstr>
      <vt:lpstr>Recyclage </vt:lpstr>
      <vt:lpstr>Plastiques</vt:lpstr>
      <vt:lpstr>Cartons et métaux</vt:lpstr>
      <vt:lpstr>Déchets</vt:lpstr>
      <vt:lpstr>Emballage multi matières, Plastiques souillés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 des déchets issus des repas</dc:title>
  <dc:creator>Octavian-Adrian Stamate</dc:creator>
  <cp:lastModifiedBy>Octavian-Adrian Stamate</cp:lastModifiedBy>
  <cp:revision>1</cp:revision>
  <dcterms:created xsi:type="dcterms:W3CDTF">2020-07-08T14:33:50Z</dcterms:created>
  <dcterms:modified xsi:type="dcterms:W3CDTF">2020-07-08T14:38:41Z</dcterms:modified>
</cp:coreProperties>
</file>